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47"/>
  </p:notesMasterIdLst>
  <p:sldIdLst>
    <p:sldId id="361" r:id="rId4"/>
    <p:sldId id="365" r:id="rId5"/>
    <p:sldId id="363" r:id="rId6"/>
    <p:sldId id="364" r:id="rId7"/>
    <p:sldId id="367" r:id="rId8"/>
    <p:sldId id="362" r:id="rId9"/>
    <p:sldId id="368" r:id="rId10"/>
    <p:sldId id="369" r:id="rId11"/>
    <p:sldId id="370" r:id="rId12"/>
    <p:sldId id="371" r:id="rId13"/>
    <p:sldId id="373" r:id="rId14"/>
    <p:sldId id="394" r:id="rId15"/>
    <p:sldId id="396" r:id="rId16"/>
    <p:sldId id="395" r:id="rId17"/>
    <p:sldId id="387" r:id="rId18"/>
    <p:sldId id="397" r:id="rId19"/>
    <p:sldId id="398" r:id="rId20"/>
    <p:sldId id="399" r:id="rId21"/>
    <p:sldId id="388" r:id="rId22"/>
    <p:sldId id="389" r:id="rId23"/>
    <p:sldId id="392" r:id="rId24"/>
    <p:sldId id="390" r:id="rId25"/>
    <p:sldId id="391" r:id="rId26"/>
    <p:sldId id="384" r:id="rId27"/>
    <p:sldId id="385" r:id="rId28"/>
    <p:sldId id="386" r:id="rId29"/>
    <p:sldId id="393" r:id="rId30"/>
    <p:sldId id="329" r:id="rId31"/>
    <p:sldId id="330" r:id="rId32"/>
    <p:sldId id="331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34" r:id="rId41"/>
    <p:sldId id="335" r:id="rId42"/>
    <p:sldId id="336" r:id="rId43"/>
    <p:sldId id="337" r:id="rId44"/>
    <p:sldId id="338" r:id="rId45"/>
    <p:sldId id="382" r:id="rId4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  <p14:sldId id="363"/>
            <p14:sldId id="364"/>
          </p14:sldIdLst>
        </p14:section>
        <p14:section name="모티브 게임 설명" id="{D35AD318-7284-4AEE-8243-FE129809CBB3}">
          <p14:sldIdLst>
            <p14:sldId id="367"/>
            <p14:sldId id="362"/>
            <p14:sldId id="368"/>
            <p14:sldId id="369"/>
            <p14:sldId id="370"/>
            <p14:sldId id="371"/>
            <p14:sldId id="373"/>
          </p14:sldIdLst>
        </p14:section>
        <p14:section name="차별점, 특징 요소" id="{126CFDDB-F60C-43DE-B06C-6BE0808A8973}">
          <p14:sldIdLst>
            <p14:sldId id="394"/>
            <p14:sldId id="396"/>
            <p14:sldId id="395"/>
            <p14:sldId id="387"/>
            <p14:sldId id="397"/>
            <p14:sldId id="398"/>
            <p14:sldId id="399"/>
            <p14:sldId id="388"/>
            <p14:sldId id="389"/>
            <p14:sldId id="392"/>
            <p14:sldId id="390"/>
            <p14:sldId id="391"/>
            <p14:sldId id="384"/>
            <p14:sldId id="385"/>
            <p14:sldId id="386"/>
            <p14:sldId id="393"/>
          </p14:sldIdLst>
        </p14:section>
        <p14:section name="전투, 게임 플레이 방식 설명" id="{AB3DFF31-3BC3-423C-B6DE-875FFF6EA770}">
          <p14:sldIdLst>
            <p14:sldId id="329"/>
            <p14:sldId id="330"/>
            <p14:sldId id="331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2890" autoAdjust="0"/>
  </p:normalViewPr>
  <p:slideViewPr>
    <p:cSldViewPr snapToGrid="0" showGuides="1">
      <p:cViewPr>
        <p:scale>
          <a:sx n="100" d="100"/>
          <a:sy n="100" d="100"/>
        </p:scale>
        <p:origin x="828" y="342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18" Type="http://schemas.microsoft.com/office/2007/relationships/hdphoto" Target="../media/hdphoto7.wdp"/><Relationship Id="rId3" Type="http://schemas.openxmlformats.org/officeDocument/2006/relationships/image" Target="../media/image39.jp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47.png"/><Relationship Id="rId2" Type="http://schemas.openxmlformats.org/officeDocument/2006/relationships/image" Target="../media/image38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5" Type="http://schemas.openxmlformats.org/officeDocument/2006/relationships/image" Target="../media/image46.png"/><Relationship Id="rId10" Type="http://schemas.microsoft.com/office/2007/relationships/hdphoto" Target="../media/hdphoto3.wdp"/><Relationship Id="rId19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gif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구조물 종류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140797"/>
              </p:ext>
            </p:extLst>
          </p:nvPr>
        </p:nvGraphicFramePr>
        <p:xfrm>
          <a:off x="419100" y="1270000"/>
          <a:ext cx="11315700" cy="379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18303" y="1270000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0585" y="1609747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BDDABF-2022-48B4-AEC9-D8C9D77D8F29}"/>
              </a:ext>
            </a:extLst>
          </p:cNvPr>
          <p:cNvGrpSpPr/>
          <p:nvPr/>
        </p:nvGrpSpPr>
        <p:grpSpPr>
          <a:xfrm>
            <a:off x="635613" y="2653749"/>
            <a:ext cx="928027" cy="1033611"/>
            <a:chOff x="5966037" y="3949409"/>
            <a:chExt cx="928027" cy="1033611"/>
          </a:xfrm>
        </p:grpSpPr>
        <p:pic>
          <p:nvPicPr>
            <p:cNvPr id="38" name="그림 37" descr="컴퓨터이(가) 표시된 사진&#10;&#10;자동 생성된 설명">
              <a:extLst>
                <a:ext uri="{FF2B5EF4-FFF2-40B4-BE49-F238E27FC236}">
                  <a16:creationId xmlns:a16="http://schemas.microsoft.com/office/drawing/2014/main" id="{50F1EC07-05CA-42DB-A4EA-74C7FA47B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5966037" y="3949409"/>
              <a:ext cx="782872" cy="343065"/>
            </a:xfrm>
            <a:prstGeom prst="rect">
              <a:avLst/>
            </a:prstGeom>
          </p:spPr>
        </p:pic>
        <p:pic>
          <p:nvPicPr>
            <p:cNvPr id="39" name="그림 38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606224DA-90AE-4D46-A082-6E32EAB9F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524787" y="4590775"/>
              <a:ext cx="369277" cy="358846"/>
            </a:xfrm>
            <a:prstGeom prst="rect">
              <a:avLst/>
            </a:prstGeom>
          </p:spPr>
        </p:pic>
        <p:pic>
          <p:nvPicPr>
            <p:cNvPr id="40" name="그림 39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81B011A7-9BCE-4237-A23C-8E4C0EFD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44122" y="2652087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DBE7A2-A609-4F24-A76E-610F56494527}"/>
              </a:ext>
            </a:extLst>
          </p:cNvPr>
          <p:cNvGrpSpPr/>
          <p:nvPr/>
        </p:nvGrpSpPr>
        <p:grpSpPr>
          <a:xfrm>
            <a:off x="5209069" y="2617687"/>
            <a:ext cx="858757" cy="1036274"/>
            <a:chOff x="5916197" y="5425737"/>
            <a:chExt cx="858757" cy="1036274"/>
          </a:xfrm>
        </p:grpSpPr>
        <p:pic>
          <p:nvPicPr>
            <p:cNvPr id="43" name="그림 42" descr="컴퓨터이(가) 표시된 사진&#10;&#10;자동 생성된 설명">
              <a:extLst>
                <a:ext uri="{FF2B5EF4-FFF2-40B4-BE49-F238E27FC236}">
                  <a16:creationId xmlns:a16="http://schemas.microsoft.com/office/drawing/2014/main" id="{140EF330-4AE0-4A12-B81F-688367559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4787" y="5431164"/>
              <a:ext cx="250167" cy="762943"/>
            </a:xfrm>
            <a:prstGeom prst="rect">
              <a:avLst/>
            </a:prstGeom>
          </p:spPr>
        </p:pic>
        <p:pic>
          <p:nvPicPr>
            <p:cNvPr id="44" name="그림 43" descr="컴퓨터이(가) 표시된 사진&#10;&#10;자동 생성된 설명">
              <a:extLst>
                <a:ext uri="{FF2B5EF4-FFF2-40B4-BE49-F238E27FC236}">
                  <a16:creationId xmlns:a16="http://schemas.microsoft.com/office/drawing/2014/main" id="{91B0893D-8B97-4605-ABB3-EB9D36D2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6107307" y="6016918"/>
              <a:ext cx="250166" cy="445093"/>
            </a:xfrm>
            <a:prstGeom prst="rect">
              <a:avLst/>
            </a:prstGeom>
          </p:spPr>
        </p:pic>
        <p:pic>
          <p:nvPicPr>
            <p:cNvPr id="45" name="그림 44" descr="컴퓨터이(가) 표시된 사진&#10;&#10;자동 생성된 설명">
              <a:extLst>
                <a:ext uri="{FF2B5EF4-FFF2-40B4-BE49-F238E27FC236}">
                  <a16:creationId xmlns:a16="http://schemas.microsoft.com/office/drawing/2014/main" id="{4E35D618-E138-4000-9A42-D07C1071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5916197" y="5425737"/>
              <a:ext cx="301925" cy="51876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23409" y="2617687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:a16="http://schemas.microsoft.com/office/drawing/2014/main" id="{63A68DE7-2DE1-437B-A637-F9B2C90EF43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849306" y="3859484"/>
            <a:ext cx="345057" cy="10723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57703" y="3787276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26317A86-3210-4ABF-BDC2-9A46D6A407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5400179" y="3916689"/>
            <a:ext cx="552091" cy="477314"/>
          </a:xfrm>
          <a:prstGeom prst="rect">
            <a:avLst/>
          </a:prstGeom>
        </p:spPr>
      </p:pic>
      <p:pic>
        <p:nvPicPr>
          <p:cNvPr id="50" name="그림 49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91DE4B97-BD99-4EF1-90A2-FFA9C9D71A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458840" y="4410180"/>
            <a:ext cx="443221" cy="4232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23409" y="3756768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15A3A4-27FA-4D41-BDE0-842E9052F6A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06E7EE-631A-43B0-8EE2-9F081D807AE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187C9D-A0ED-488C-A940-79E1877D417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524985-7047-4817-A9A3-585BD1CD53E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CBCC5B-98C2-4BA4-90D0-FBB8A36EDA9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6C3391-7001-4F8B-BDD3-DF4E5001E96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C8CB51-7A20-4479-8484-ABC6ACB788D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662420"/>
            <a:ext cx="10515600" cy="474663"/>
          </a:xfrm>
        </p:spPr>
        <p:txBody>
          <a:bodyPr/>
          <a:lstStyle/>
          <a:p>
            <a:r>
              <a:rPr lang="ko-KR" altLang="en-US" dirty="0"/>
              <a:t>무기 </a:t>
            </a:r>
            <a:r>
              <a:rPr lang="en-US" altLang="ko-KR" dirty="0"/>
              <a:t>&amp; </a:t>
            </a:r>
            <a:r>
              <a:rPr lang="ko-KR" altLang="en-US" dirty="0"/>
              <a:t>특성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B9FBA1-AEC9-489A-862B-6B1CDFAD5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61162"/>
              </p:ext>
            </p:extLst>
          </p:nvPr>
        </p:nvGraphicFramePr>
        <p:xfrm>
          <a:off x="419878" y="1344636"/>
          <a:ext cx="11336694" cy="493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4064926380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74328508"/>
                    </a:ext>
                  </a:extLst>
                </a:gridCol>
                <a:gridCol w="2360645">
                  <a:extLst>
                    <a:ext uri="{9D8B030D-6E8A-4147-A177-3AD203B41FA5}">
                      <a16:colId xmlns:a16="http://schemas.microsoft.com/office/drawing/2014/main" val="1339127411"/>
                    </a:ext>
                  </a:extLst>
                </a:gridCol>
                <a:gridCol w="3051110">
                  <a:extLst>
                    <a:ext uri="{9D8B030D-6E8A-4147-A177-3AD203B41FA5}">
                      <a16:colId xmlns:a16="http://schemas.microsoft.com/office/drawing/2014/main" val="1227736106"/>
                    </a:ext>
                  </a:extLst>
                </a:gridCol>
                <a:gridCol w="569168">
                  <a:extLst>
                    <a:ext uri="{9D8B030D-6E8A-4147-A177-3AD203B41FA5}">
                      <a16:colId xmlns:a16="http://schemas.microsoft.com/office/drawing/2014/main" val="3969914904"/>
                    </a:ext>
                  </a:extLst>
                </a:gridCol>
                <a:gridCol w="3387012">
                  <a:extLst>
                    <a:ext uri="{9D8B030D-6E8A-4147-A177-3AD203B41FA5}">
                      <a16:colId xmlns:a16="http://schemas.microsoft.com/office/drawing/2014/main" val="3228493718"/>
                    </a:ext>
                  </a:extLst>
                </a:gridCol>
              </a:tblGrid>
              <a:tr h="330488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36085"/>
                  </a:ext>
                </a:extLst>
              </a:tr>
              <a:tr h="517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67284"/>
                  </a:ext>
                </a:extLst>
              </a:tr>
              <a:tr h="211938">
                <a:tc gridSpan="3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14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흰색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256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에너지 소비량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탄 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5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치명타 확률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7340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정확도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사거리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20286"/>
                  </a:ext>
                </a:extLst>
              </a:tr>
              <a:tr h="483760">
                <a:tc rowSpan="2"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포탈을 이동할 때 랜덤확률로 선택할 수 있음</a:t>
                      </a:r>
                      <a:endParaRPr lang="en-US" altLang="ko-KR" sz="105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대체로 한번 선택하면 변경이 불가능 </a:t>
                      </a:r>
                      <a:br>
                        <a:rPr lang="en-US" altLang="ko-KR" sz="1050" dirty="0"/>
                      </a:b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 </a:t>
                      </a:r>
                      <a:r>
                        <a:rPr lang="en-US" altLang="ko-KR" sz="1050" dirty="0"/>
                        <a:t>NPC</a:t>
                      </a:r>
                      <a:r>
                        <a:rPr lang="ko-KR" altLang="en-US" sz="1050" dirty="0"/>
                        <a:t>를 통해 변경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88687"/>
                  </a:ext>
                </a:extLst>
              </a:tr>
              <a:tr h="526999">
                <a:tc gridSpan="3"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3452"/>
                  </a:ext>
                </a:extLst>
              </a:tr>
              <a:tr h="1609711">
                <a:tc gridSpan="6"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특성을 하나씩 쌓아가며 현재 캐릭터에 애착이 생기며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클리어에 대한 가능성을 생각하게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힘들게 쌓은 특성과 무기를 사망과 동시에 잃었을 때 유저는 상실감에 빠지게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근접 무기를 휘둘러 날라오는 적의 탄을 지울 수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특성을 추가하면 해당 요소 또한 변경됨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특성에 따라 자유자제로 게임의 전투 방식이 달라짐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검을 들고 특성으로 적의 탄을 튕겨가며 근접 전투 위주의 플레이 또한 가능해짐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02107"/>
                  </a:ext>
                </a:extLst>
              </a:tr>
            </a:tbl>
          </a:graphicData>
        </a:graphic>
      </p:graphicFrame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4783606" y="1379884"/>
            <a:ext cx="2990126" cy="22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AE6B2F-4309-4405-A82B-12B79926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1767025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EEE4F4D-D1A5-4939-A504-F5CEF084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2256378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8FBDC5A-8541-46F1-AC0F-0D0BB4AD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2721583"/>
            <a:ext cx="401782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05458FD0-E130-4093-913B-22587480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3210936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37697AC7-DE18-4326-8ACF-974365AF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3696479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FC059799-3D96-4E5C-9D8A-BCEEC413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4182022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E063AC06-01AE-4F22-94BE-69B646E2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44636"/>
            <a:ext cx="4344837" cy="109590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19C6551-D49E-4FED-8E7D-3A5588AC2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55915"/>
              </p:ext>
            </p:extLst>
          </p:nvPr>
        </p:nvGraphicFramePr>
        <p:xfrm>
          <a:off x="7460973" y="7399056"/>
          <a:ext cx="4295599" cy="2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77">
                  <a:extLst>
                    <a:ext uri="{9D8B030D-6E8A-4147-A177-3AD203B41FA5}">
                      <a16:colId xmlns:a16="http://schemas.microsoft.com/office/drawing/2014/main" val="184839341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926008255"/>
                    </a:ext>
                  </a:extLst>
                </a:gridCol>
                <a:gridCol w="1959835">
                  <a:extLst>
                    <a:ext uri="{9D8B030D-6E8A-4147-A177-3AD203B41FA5}">
                      <a16:colId xmlns:a16="http://schemas.microsoft.com/office/drawing/2014/main" val="2659221317"/>
                    </a:ext>
                  </a:extLst>
                </a:gridCol>
              </a:tblGrid>
              <a:tr h="37476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73253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흰색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8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83946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122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93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02587"/>
                  </a:ext>
                </a:extLst>
              </a:tr>
              <a:tr h="837831"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94156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6501C9-2971-43ED-A4B0-81797987540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8BBC37-963F-47D4-900B-54A3D84B65F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6B8BFF-0726-4D7E-888C-533EFA5826B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AFD0E7-B72D-4432-83D3-74E605675D9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DD3CCF-75E3-4264-853A-BAF3E2D891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CB2A25-06C5-4086-9308-FBD27C8D20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B806BC-2959-415B-B799-78D1A71879D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60336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최대한 빠르게 몬스터를 처치하도록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59468"/>
              </p:ext>
            </p:extLst>
          </p:nvPr>
        </p:nvGraphicFramePr>
        <p:xfrm>
          <a:off x="520511" y="1802636"/>
          <a:ext cx="11150977" cy="259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3788152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요소의 이동 경로를 파악해 미리 회피 하거나 이동 기술을 활용해 회피한다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대상의 움직임을 정지시켜 제거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방해요소가 멀리서 탄을 날려 유저를 공격하는 상황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보편적인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시간을 정지 또는 느리게 움직여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구조물을 만들어 일시적으로 방어한다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방해요소의 공격 범위에 유저가 들어온 경우 유저를 공격하는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정지 기술로 대상의 공격을 중지시킨다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캐릭터의 시간을 빠르게 진행시켜 방어막을 활성화 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시간을 정지 또는 느리게 만들어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공격의 대상의 시간을 빠르게 진행시켜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자연사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시킨다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시간을 회복할 수 없음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게임과 차별화를 위한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F1B6D-C5DC-45AF-B29E-7544627C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변경하는 것과 추가하는 것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0766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CD77E-A380-43A3-A65F-F71E7AB0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</a:t>
            </a:r>
            <a:r>
              <a:rPr lang="en-US" altLang="ko-KR" dirty="0"/>
              <a:t>&amp; </a:t>
            </a:r>
            <a:r>
              <a:rPr lang="ko-KR" altLang="en-US" dirty="0"/>
              <a:t>무기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DD952-E1C6-41A6-8402-12D62CD6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775" y="1384300"/>
            <a:ext cx="11315700" cy="4914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상인은 </a:t>
            </a:r>
            <a:r>
              <a:rPr lang="en-US" altLang="ko-KR" sz="1200" dirty="0"/>
              <a:t>3~4</a:t>
            </a:r>
            <a:r>
              <a:rPr lang="ko-KR" altLang="en-US" sz="1200" dirty="0"/>
              <a:t>개의 아이템을 랜덤으로 가져와 유저에게 판매함</a:t>
            </a:r>
            <a:br>
              <a:rPr lang="en-US" altLang="ko-KR" sz="1200" dirty="0"/>
            </a:br>
            <a:r>
              <a:rPr lang="ko-KR" altLang="en-US" sz="1200" dirty="0"/>
              <a:t>이때 랜덤으로 해당 아이템에 할인을 적용함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마다 등급이 있고 해당 등급에 따라 가격이 책정됨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낮은 단계의 무기로 상대적으로 높은 단계의 무기를 강화할 수 있는 기능도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원한다면 특성을 </a:t>
            </a:r>
            <a:r>
              <a:rPr lang="en-US" altLang="ko-KR" sz="1200" dirty="0"/>
              <a:t>2</a:t>
            </a:r>
            <a:r>
              <a:rPr lang="ko-KR" altLang="en-US" sz="1200" dirty="0"/>
              <a:t>개만 부여할 수 있는 무기를 일정 재료를 투입해 확률적으로 </a:t>
            </a:r>
            <a:r>
              <a:rPr lang="en-US" altLang="ko-KR" sz="1200" dirty="0"/>
              <a:t>1</a:t>
            </a:r>
            <a:r>
              <a:rPr lang="ko-KR" altLang="en-US" sz="1200" dirty="0"/>
              <a:t>칸 더 늘릴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무기의 성능을 테스트 하며 강화와 합성을 통해 장비를 </a:t>
            </a:r>
            <a:r>
              <a:rPr lang="ko-KR" altLang="en-US" sz="1200" dirty="0" err="1"/>
              <a:t>파밍하며</a:t>
            </a:r>
            <a:r>
              <a:rPr lang="ko-KR" altLang="en-US" sz="1200" dirty="0"/>
              <a:t> 게임을 진행하게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상인을 다양한 분류로 나누어 각각 특징이 되는 기능을 유저가 활용할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</a:t>
            </a:r>
            <a:r>
              <a:rPr lang="en-US" altLang="ko-KR" sz="1200" dirty="0"/>
              <a:t>, </a:t>
            </a:r>
            <a:r>
              <a:rPr lang="ko-KR" altLang="en-US" sz="1200" dirty="0"/>
              <a:t>떠돌이 상인</a:t>
            </a:r>
            <a:r>
              <a:rPr lang="en-US" altLang="ko-KR" sz="1200" dirty="0"/>
              <a:t>(</a:t>
            </a:r>
            <a:r>
              <a:rPr lang="ko-KR" altLang="en-US" sz="1200" dirty="0"/>
              <a:t>고급 상인</a:t>
            </a:r>
            <a:r>
              <a:rPr lang="en-US" altLang="ko-KR" sz="1200" dirty="0"/>
              <a:t>), </a:t>
            </a:r>
            <a:r>
              <a:rPr lang="ko-KR" altLang="en-US" sz="1200" dirty="0"/>
              <a:t>떠돌이 암상인</a:t>
            </a:r>
            <a:r>
              <a:rPr lang="en-US" altLang="ko-KR" sz="1200" dirty="0"/>
              <a:t>(</a:t>
            </a:r>
            <a:r>
              <a:rPr lang="ko-KR" altLang="en-US" sz="1200" dirty="0"/>
              <a:t>재화가 아닌 다른 것의 </a:t>
            </a:r>
            <a:r>
              <a:rPr lang="ko-KR" altLang="en-US" sz="1200" dirty="0" err="1"/>
              <a:t>패널티를</a:t>
            </a:r>
            <a:r>
              <a:rPr lang="ko-KR" altLang="en-US" sz="1200" dirty="0"/>
              <a:t> 조건으로 좋은 효과의 아이템을 판매</a:t>
            </a:r>
            <a:r>
              <a:rPr lang="en-US" altLang="ko-KR" sz="1200" dirty="0"/>
              <a:t>), </a:t>
            </a:r>
            <a:r>
              <a:rPr lang="ko-KR" altLang="en-US" sz="1200" dirty="0"/>
              <a:t>효과부여 상인</a:t>
            </a:r>
            <a:r>
              <a:rPr lang="en-US" altLang="ko-KR" sz="1200" dirty="0"/>
              <a:t>, </a:t>
            </a:r>
            <a:r>
              <a:rPr lang="ko-KR" altLang="en-US" sz="1200" dirty="0"/>
              <a:t>무기 강화 상인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아이템의 등급에 따라 가격을 책정해 두고 해당아이템이 실제 상인이 판매할 때는 최대 </a:t>
            </a:r>
            <a:r>
              <a:rPr lang="en-US" altLang="ko-KR" sz="1200" dirty="0"/>
              <a:t>50% </a:t>
            </a:r>
            <a:r>
              <a:rPr lang="ko-KR" altLang="en-US" sz="1200" dirty="0"/>
              <a:t>에서</a:t>
            </a:r>
            <a:r>
              <a:rPr lang="en-US" altLang="ko-KR" sz="1200" dirty="0"/>
              <a:t> 0% </a:t>
            </a:r>
            <a:r>
              <a:rPr lang="ko-KR" altLang="en-US" sz="1200" dirty="0"/>
              <a:t>까지 할인을 적용해 판매하도록 시스템을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던전에서 사용하는 코인으로 아이템을 구매할 수 있지만 잼을 사용해 아이템을 구매할 수 도 있다 </a:t>
            </a:r>
            <a:r>
              <a:rPr lang="en-US" altLang="ko-KR" sz="1200" dirty="0"/>
              <a:t>( </a:t>
            </a:r>
            <a:r>
              <a:rPr lang="ko-KR" altLang="en-US" sz="1200" dirty="0"/>
              <a:t>대신 해당 방식은 구매 횟수에 따라 점차 가격이 증가하도록 함</a:t>
            </a:r>
            <a:r>
              <a:rPr lang="en-US" altLang="ko-KR" sz="1200" dirty="0"/>
              <a:t>, </a:t>
            </a:r>
            <a:r>
              <a:rPr lang="ko-KR" altLang="en-US" sz="1200" dirty="0"/>
              <a:t>증가 횟수는 전체 게임에서 관리되어 초기화 되지 않고 계속 쌓인다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방을 클리어 하면 방의 정 중앙에 상인이 등장하며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상인의 활용은 </a:t>
            </a:r>
            <a:r>
              <a:rPr lang="en-US" altLang="ko-KR" sz="1200" dirty="0"/>
              <a:t>1</a:t>
            </a:r>
            <a:r>
              <a:rPr lang="ko-KR" altLang="en-US" sz="1200" dirty="0"/>
              <a:t>회성으로 한번 상인 판매정보를 닫으면 다시 해당 방의 상인을 통해 아이템을 구매할 수 없다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아이템을 구매할 여건이 되는지 </a:t>
            </a:r>
            <a:r>
              <a:rPr lang="en-US" altLang="ko-KR" sz="1200" dirty="0"/>
              <a:t>1</a:t>
            </a:r>
            <a:r>
              <a:rPr lang="ko-KR" altLang="en-US" sz="1200" dirty="0"/>
              <a:t>차적으로 상인이 판매하려는 아이템 최소 가격을 기준으로 비교해 유저에게 보여줄지 말지 결정한다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구입이 불가능하다고 판단되면 상인이 등장해도 상인의 코멘트를 통해 유저가 구입할 아이템이 없다는 것을 알려주고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반대로 있다면 상점창을 열어 구입할 수 있는 아이템이 있다는 것을 보여준다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추가로 유저가 코인 부족으로 원하는 무기를 구입하지 </a:t>
            </a:r>
            <a:r>
              <a:rPr lang="ko-KR" altLang="en-US" sz="1200" dirty="0" err="1"/>
              <a:t>못할때</a:t>
            </a:r>
            <a:r>
              <a:rPr lang="ko-KR" altLang="en-US" sz="1200" dirty="0"/>
              <a:t> 유저가 사용하는 무기를 </a:t>
            </a:r>
            <a:r>
              <a:rPr lang="ko-KR" altLang="en-US" sz="1200" dirty="0" err="1"/>
              <a:t>함꼐</a:t>
            </a:r>
            <a:r>
              <a:rPr lang="ko-KR" altLang="en-US" sz="1200" dirty="0"/>
              <a:t> 가격으로 책정해 코인과 함께 대가로 판매하여 무기를 바꿔 착용할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443CD-CB7C-436E-90E7-E71032BE14F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C8B46-3DB4-42EF-85D1-CECE87B8B7D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4E1903-0DFC-4466-9F29-1C0E04F80ED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233C6-EBF9-4A46-994E-5A000CECFA6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DBFA49-3E29-427D-BA94-9AE6E821AFB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33673-7D82-40D9-B710-4379B872D5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1CD866-8C0B-4243-B155-B25731033DC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22" name="그림 21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EA094AFA-35B3-431A-95B0-C358D203B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312" y="6874714"/>
            <a:ext cx="1969179" cy="2761727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5A915D7-03B6-49D9-96DE-BA304C8C4125}"/>
              </a:ext>
            </a:extLst>
          </p:cNvPr>
          <p:cNvGrpSpPr/>
          <p:nvPr/>
        </p:nvGrpSpPr>
        <p:grpSpPr>
          <a:xfrm>
            <a:off x="1497762" y="7219901"/>
            <a:ext cx="4312488" cy="2235200"/>
            <a:chOff x="983412" y="1384300"/>
            <a:chExt cx="4312488" cy="2235200"/>
          </a:xfrm>
        </p:grpSpPr>
        <p:pic>
          <p:nvPicPr>
            <p:cNvPr id="26" name="그림 25" descr="앉아있는, 노트북, 화면, 텔레비전이(가) 표시된 사진&#10;&#10;자동 생성된 설명">
              <a:extLst>
                <a:ext uri="{FF2B5EF4-FFF2-40B4-BE49-F238E27FC236}">
                  <a16:creationId xmlns:a16="http://schemas.microsoft.com/office/drawing/2014/main" id="{B40B525E-5943-4DA9-9F9F-812437C06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686" y="2180839"/>
              <a:ext cx="600075" cy="647700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A1143A-1449-4F71-BDE2-294337E99E04}"/>
                </a:ext>
              </a:extLst>
            </p:cNvPr>
            <p:cNvSpPr/>
            <p:nvPr/>
          </p:nvSpPr>
          <p:spPr>
            <a:xfrm>
              <a:off x="2247900" y="1627668"/>
              <a:ext cx="2809875" cy="17568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4FB6376-81C8-4EE5-9EB6-862671A40CB4}"/>
                </a:ext>
              </a:extLst>
            </p:cNvPr>
            <p:cNvSpPr/>
            <p:nvPr/>
          </p:nvSpPr>
          <p:spPr>
            <a:xfrm>
              <a:off x="2451635" y="1858002"/>
              <a:ext cx="571500" cy="56197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E52126E-4742-4BFD-B80C-9A88DE2003C2}"/>
                </a:ext>
              </a:extLst>
            </p:cNvPr>
            <p:cNvSpPr/>
            <p:nvPr/>
          </p:nvSpPr>
          <p:spPr>
            <a:xfrm>
              <a:off x="2451635" y="2746375"/>
              <a:ext cx="571500" cy="56197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39D539-3FFB-4E5E-B081-588CDD512172}"/>
                </a:ext>
              </a:extLst>
            </p:cNvPr>
            <p:cNvSpPr txBox="1"/>
            <p:nvPr/>
          </p:nvSpPr>
          <p:spPr>
            <a:xfrm>
              <a:off x="2451635" y="2514600"/>
              <a:ext cx="571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특성 </a:t>
              </a:r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6160C0-3B4C-439A-8EA6-B0F6D7393EBE}"/>
                </a:ext>
              </a:extLst>
            </p:cNvPr>
            <p:cNvSpPr txBox="1"/>
            <p:nvPr/>
          </p:nvSpPr>
          <p:spPr>
            <a:xfrm>
              <a:off x="2451635" y="1627668"/>
              <a:ext cx="5715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특성 </a:t>
              </a:r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pic>
          <p:nvPicPr>
            <p:cNvPr id="33" name="그림 32" descr="시계, 가방이(가) 표시된 사진&#10;&#10;자동 생성된 설명">
              <a:extLst>
                <a:ext uri="{FF2B5EF4-FFF2-40B4-BE49-F238E27FC236}">
                  <a16:creationId xmlns:a16="http://schemas.microsoft.com/office/drawing/2014/main" id="{A936D35B-AA79-4F7C-8866-46B646B9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7887" y="2842782"/>
              <a:ext cx="398995" cy="39899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40B7E29-0471-48B5-B724-D4E269A0F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6489" b="96276" l="12138" r="174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69" t="62766" r="81843" b="1"/>
            <a:stretch/>
          </p:blipFill>
          <p:spPr>
            <a:xfrm>
              <a:off x="2477068" y="1901246"/>
              <a:ext cx="498835" cy="48616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3EFB567-5EA5-4338-A1FA-9032918710EB}"/>
                </a:ext>
              </a:extLst>
            </p:cNvPr>
            <p:cNvSpPr/>
            <p:nvPr/>
          </p:nvSpPr>
          <p:spPr>
            <a:xfrm>
              <a:off x="3171825" y="1889278"/>
              <a:ext cx="1589301" cy="49812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스킬 효과</a:t>
              </a: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BE0E790-8A08-4783-B2D1-76A355D50DFC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1878761" y="2504689"/>
              <a:ext cx="369139" cy="1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A6E0A29-3E68-4FE4-8E4F-BF798C20F9E9}"/>
                </a:ext>
              </a:extLst>
            </p:cNvPr>
            <p:cNvSpPr/>
            <p:nvPr/>
          </p:nvSpPr>
          <p:spPr>
            <a:xfrm>
              <a:off x="3171825" y="2793214"/>
              <a:ext cx="1589301" cy="49812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없음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5BDFAAC-49E9-496C-8576-311C28A3CB45}"/>
                </a:ext>
              </a:extLst>
            </p:cNvPr>
            <p:cNvSpPr/>
            <p:nvPr/>
          </p:nvSpPr>
          <p:spPr>
            <a:xfrm>
              <a:off x="983412" y="1384300"/>
              <a:ext cx="4312488" cy="223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 descr="시계이(가) 표시된 사진&#10;&#10;자동 생성된 설명">
            <a:extLst>
              <a:ext uri="{FF2B5EF4-FFF2-40B4-BE49-F238E27FC236}">
                <a16:creationId xmlns:a16="http://schemas.microsoft.com/office/drawing/2014/main" id="{BF161668-EA0E-4BB8-B05B-2DD3B280F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" y="1615256"/>
            <a:ext cx="4328535" cy="224961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2AAFE46-7D71-448A-8BEF-1C778B69B0A2}"/>
              </a:ext>
            </a:extLst>
          </p:cNvPr>
          <p:cNvGrpSpPr/>
          <p:nvPr/>
        </p:nvGrpSpPr>
        <p:grpSpPr>
          <a:xfrm>
            <a:off x="1124130" y="4186584"/>
            <a:ext cx="4312488" cy="2249619"/>
            <a:chOff x="1124130" y="4231147"/>
            <a:chExt cx="4312488" cy="224961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BFB1F78-A4A3-4D79-9C6C-0FBD020268FF}"/>
                </a:ext>
              </a:extLst>
            </p:cNvPr>
            <p:cNvGrpSpPr/>
            <p:nvPr/>
          </p:nvGrpSpPr>
          <p:grpSpPr>
            <a:xfrm>
              <a:off x="1712439" y="4231147"/>
              <a:ext cx="2768386" cy="971191"/>
              <a:chOff x="1282921" y="4398603"/>
              <a:chExt cx="2768386" cy="971191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B17C7BE-F75C-44C9-BC6A-0E266B7AD1F7}"/>
                  </a:ext>
                </a:extLst>
              </p:cNvPr>
              <p:cNvGrpSpPr/>
              <p:nvPr/>
            </p:nvGrpSpPr>
            <p:grpSpPr>
              <a:xfrm>
                <a:off x="2256886" y="4398603"/>
                <a:ext cx="600075" cy="971191"/>
                <a:chOff x="1576990" y="4485080"/>
                <a:chExt cx="600075" cy="971191"/>
              </a:xfrm>
            </p:grpSpPr>
            <p:pic>
              <p:nvPicPr>
                <p:cNvPr id="46" name="그림 45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824037A7-ABCC-492D-8704-7C71A751D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6990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E931CE7-3AD2-462D-9248-4F30D7B09BDC}"/>
                    </a:ext>
                  </a:extLst>
                </p:cNvPr>
                <p:cNvSpPr txBox="1"/>
                <p:nvPr/>
              </p:nvSpPr>
              <p:spPr>
                <a:xfrm>
                  <a:off x="159127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1</a:t>
                  </a:r>
                  <a:endParaRPr lang="ko-KR" altLang="en-US" sz="1100" dirty="0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9966EDE-B176-49C4-8522-BC33CD1F5F1D}"/>
                  </a:ext>
                </a:extLst>
              </p:cNvPr>
              <p:cNvGrpSpPr/>
              <p:nvPr/>
            </p:nvGrpSpPr>
            <p:grpSpPr>
              <a:xfrm>
                <a:off x="1282921" y="4398603"/>
                <a:ext cx="600075" cy="971191"/>
                <a:chOff x="2851157" y="4485080"/>
                <a:chExt cx="600075" cy="971191"/>
              </a:xfrm>
            </p:grpSpPr>
            <p:pic>
              <p:nvPicPr>
                <p:cNvPr id="45" name="그림 44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618A8559-7287-461B-8871-1E90A236E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157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CE110C-DE7A-4719-B98D-6616DFA7CF21}"/>
                    </a:ext>
                  </a:extLst>
                </p:cNvPr>
                <p:cNvSpPr txBox="1"/>
                <p:nvPr/>
              </p:nvSpPr>
              <p:spPr>
                <a:xfrm>
                  <a:off x="285115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3</a:t>
                  </a:r>
                  <a:endParaRPr lang="ko-KR" altLang="en-US" sz="1100" dirty="0"/>
                </a:p>
              </p:txBody>
            </p:sp>
          </p:grpSp>
          <p:sp>
            <p:nvSpPr>
              <p:cNvPr id="51" name="더하기 기호 50">
                <a:extLst>
                  <a:ext uri="{FF2B5EF4-FFF2-40B4-BE49-F238E27FC236}">
                    <a16:creationId xmlns:a16="http://schemas.microsoft.com/office/drawing/2014/main" id="{20C1EEE0-D0FD-4CA2-BD4B-246771A1EAAD}"/>
                  </a:ext>
                </a:extLst>
              </p:cNvPr>
              <p:cNvSpPr/>
              <p:nvPr/>
            </p:nvSpPr>
            <p:spPr>
              <a:xfrm>
                <a:off x="1846952" y="4840977"/>
                <a:ext cx="409934" cy="409934"/>
              </a:xfrm>
              <a:prstGeom prst="mathPlus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같음 기호 51">
                <a:extLst>
                  <a:ext uri="{FF2B5EF4-FFF2-40B4-BE49-F238E27FC236}">
                    <a16:creationId xmlns:a16="http://schemas.microsoft.com/office/drawing/2014/main" id="{5F240BDB-B175-46A0-8E79-DE80EB792B2D}"/>
                  </a:ext>
                </a:extLst>
              </p:cNvPr>
              <p:cNvSpPr/>
              <p:nvPr/>
            </p:nvSpPr>
            <p:spPr>
              <a:xfrm>
                <a:off x="2965985" y="4840977"/>
                <a:ext cx="386815" cy="386815"/>
              </a:xfrm>
              <a:prstGeom prst="mathEqual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AD55B0E3-2BDB-42F6-B9EF-0A613BDB38B5}"/>
                  </a:ext>
                </a:extLst>
              </p:cNvPr>
              <p:cNvGrpSpPr/>
              <p:nvPr/>
            </p:nvGrpSpPr>
            <p:grpSpPr>
              <a:xfrm>
                <a:off x="3451232" y="4398603"/>
                <a:ext cx="600075" cy="971191"/>
                <a:chOff x="2851157" y="4485080"/>
                <a:chExt cx="600075" cy="971191"/>
              </a:xfrm>
            </p:grpSpPr>
            <p:pic>
              <p:nvPicPr>
                <p:cNvPr id="55" name="그림 54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9CAB32A8-EA29-45C7-A071-AACDC1F4C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157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F31D7B-A198-4D1C-95C7-50EAE1FED1B8}"/>
                    </a:ext>
                  </a:extLst>
                </p:cNvPr>
                <p:cNvSpPr txBox="1"/>
                <p:nvPr/>
              </p:nvSpPr>
              <p:spPr>
                <a:xfrm>
                  <a:off x="285115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4</a:t>
                  </a:r>
                  <a:endParaRPr lang="ko-KR" altLang="en-US" sz="1100" dirty="0"/>
                </a:p>
              </p:txBody>
            </p:sp>
          </p:grpSp>
        </p:grpSp>
        <p:pic>
          <p:nvPicPr>
            <p:cNvPr id="58" name="그림 57" descr="앉아있는, 노트북, 화면, 텔레비전이(가) 표시된 사진&#10;&#10;자동 생성된 설명">
              <a:extLst>
                <a:ext uri="{FF2B5EF4-FFF2-40B4-BE49-F238E27FC236}">
                  <a16:creationId xmlns:a16="http://schemas.microsoft.com/office/drawing/2014/main" id="{6B0364B8-08D6-4576-A654-CB4708E7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439" y="5622861"/>
              <a:ext cx="600075" cy="647700"/>
            </a:xfrm>
            <a:prstGeom prst="rect">
              <a:avLst/>
            </a:prstGeom>
          </p:spPr>
        </p:pic>
        <p:pic>
          <p:nvPicPr>
            <p:cNvPr id="51204" name="Picture 4">
              <a:extLst>
                <a:ext uri="{FF2B5EF4-FFF2-40B4-BE49-F238E27FC236}">
                  <a16:creationId xmlns:a16="http://schemas.microsoft.com/office/drawing/2014/main" id="{61B6D8DE-0362-4294-9519-FC34E4D3C2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2766906" y="5667804"/>
              <a:ext cx="429974" cy="534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더하기 기호 59">
              <a:extLst>
                <a:ext uri="{FF2B5EF4-FFF2-40B4-BE49-F238E27FC236}">
                  <a16:creationId xmlns:a16="http://schemas.microsoft.com/office/drawing/2014/main" id="{B35044F5-4968-4975-837A-200E22004E4F}"/>
                </a:ext>
              </a:extLst>
            </p:cNvPr>
            <p:cNvSpPr/>
            <p:nvPr/>
          </p:nvSpPr>
          <p:spPr>
            <a:xfrm>
              <a:off x="2276470" y="5716407"/>
              <a:ext cx="409934" cy="409934"/>
            </a:xfrm>
            <a:prstGeom prst="mathPlu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같음 기호 60">
              <a:extLst>
                <a:ext uri="{FF2B5EF4-FFF2-40B4-BE49-F238E27FC236}">
                  <a16:creationId xmlns:a16="http://schemas.microsoft.com/office/drawing/2014/main" id="{F5159582-A94D-472F-924F-E75A7F1873B2}"/>
                </a:ext>
              </a:extLst>
            </p:cNvPr>
            <p:cNvSpPr/>
            <p:nvPr/>
          </p:nvSpPr>
          <p:spPr>
            <a:xfrm>
              <a:off x="3395502" y="5727966"/>
              <a:ext cx="386815" cy="386815"/>
            </a:xfrm>
            <a:prstGeom prst="mathEqual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B443D8-BE44-4FAF-99FB-E57007B1AE7C}"/>
                </a:ext>
              </a:extLst>
            </p:cNvPr>
            <p:cNvSpPr txBox="1"/>
            <p:nvPr/>
          </p:nvSpPr>
          <p:spPr>
            <a:xfrm>
              <a:off x="3880750" y="5736707"/>
              <a:ext cx="122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특성 개방</a:t>
              </a:r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A21998-0AD6-4651-B63D-0731578AF866}"/>
                </a:ext>
              </a:extLst>
            </p:cNvPr>
            <p:cNvSpPr txBox="1"/>
            <p:nvPr/>
          </p:nvSpPr>
          <p:spPr>
            <a:xfrm>
              <a:off x="3880750" y="5185961"/>
              <a:ext cx="12241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무기 강화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F02012E-2D22-4797-9FAB-5C2C187D7F3D}"/>
                </a:ext>
              </a:extLst>
            </p:cNvPr>
            <p:cNvSpPr/>
            <p:nvPr/>
          </p:nvSpPr>
          <p:spPr>
            <a:xfrm>
              <a:off x="1124130" y="4231147"/>
              <a:ext cx="4312488" cy="22496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216" name="그룹 51215">
            <a:extLst>
              <a:ext uri="{FF2B5EF4-FFF2-40B4-BE49-F238E27FC236}">
                <a16:creationId xmlns:a16="http://schemas.microsoft.com/office/drawing/2014/main" id="{5770B460-EE4F-467D-A936-E0FB8967182B}"/>
              </a:ext>
            </a:extLst>
          </p:cNvPr>
          <p:cNvGrpSpPr/>
          <p:nvPr/>
        </p:nvGrpSpPr>
        <p:grpSpPr>
          <a:xfrm>
            <a:off x="171451" y="-8227542"/>
            <a:ext cx="10896598" cy="7169442"/>
            <a:chOff x="171451" y="-8227542"/>
            <a:chExt cx="10896598" cy="7169442"/>
          </a:xfrm>
        </p:grpSpPr>
        <p:pic>
          <p:nvPicPr>
            <p:cNvPr id="51209" name="그림 51208" descr="건물, 불, 실내, 벽난로이(가) 표시된 사진&#10;&#10;자동 생성된 설명">
              <a:extLst>
                <a:ext uri="{FF2B5EF4-FFF2-40B4-BE49-F238E27FC236}">
                  <a16:creationId xmlns:a16="http://schemas.microsoft.com/office/drawing/2014/main" id="{79BE4511-A11B-4D38-A420-7866913CB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4040" y1="84706" x2="61379" y2="64951"/>
                          <a14:foregroundMark x1="61445" y1="57153" x2="61412" y2="55777"/>
                          <a14:foregroundMark x1="58810" y1="38938" x2="51010" y2="24706"/>
                          <a14:foregroundMark x1="51010" y1="24706" x2="30303" y2="61176"/>
                          <a14:foregroundMark x1="30303" y1="61176" x2="34848" y2="81176"/>
                          <a14:foregroundMark x1="34848" y1="81176" x2="54040" y2="85490"/>
                          <a14:foregroundMark x1="51010" y1="22745" x2="48990" y2="23529"/>
                          <a14:foregroundMark x1="37374" y1="29412" x2="37374" y2="29412"/>
                          <a14:foregroundMark x1="34343" y1="28235" x2="34343" y2="28235"/>
                          <a14:foregroundMark x1="34848" y1="29804" x2="43434" y2="27843"/>
                          <a14:foregroundMark x1="49495" y1="24706" x2="53535" y2="22353"/>
                          <a14:backgroundMark x1="68182" y1="36078" x2="63636" y2="56078"/>
                          <a14:backgroundMark x1="63636" y1="56078" x2="78788" y2="72157"/>
                          <a14:backgroundMark x1="78788" y1="72157" x2="82828" y2="50588"/>
                          <a14:backgroundMark x1="82828" y1="50588" x2="68687" y2="360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52" y="-8227542"/>
              <a:ext cx="2264236" cy="2916062"/>
            </a:xfrm>
            <a:prstGeom prst="rect">
              <a:avLst/>
            </a:prstGeom>
          </p:spPr>
        </p:pic>
        <p:grpSp>
          <p:nvGrpSpPr>
            <p:cNvPr id="51215" name="그룹 51214">
              <a:extLst>
                <a:ext uri="{FF2B5EF4-FFF2-40B4-BE49-F238E27FC236}">
                  <a16:creationId xmlns:a16="http://schemas.microsoft.com/office/drawing/2014/main" id="{F99FE992-717E-4767-BCD9-84F8020E8FE7}"/>
                </a:ext>
              </a:extLst>
            </p:cNvPr>
            <p:cNvGrpSpPr/>
            <p:nvPr/>
          </p:nvGrpSpPr>
          <p:grpSpPr>
            <a:xfrm>
              <a:off x="171451" y="-7791450"/>
              <a:ext cx="10896598" cy="6733350"/>
              <a:chOff x="171451" y="-7791450"/>
              <a:chExt cx="10896598" cy="6733350"/>
            </a:xfrm>
          </p:grpSpPr>
          <p:pic>
            <p:nvPicPr>
              <p:cNvPr id="51201" name="그림 51200" descr="잔디, 앉아있는, 놓은, 검은색이(가) 표시된 사진&#10;&#10;자동 생성된 설명">
                <a:extLst>
                  <a:ext uri="{FF2B5EF4-FFF2-40B4-BE49-F238E27FC236}">
                    <a16:creationId xmlns:a16="http://schemas.microsoft.com/office/drawing/2014/main" id="{178A0636-16C7-4106-9E38-58CB071E5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450" y="-3916221"/>
                <a:ext cx="1657350" cy="2762250"/>
              </a:xfrm>
              <a:prstGeom prst="rect">
                <a:avLst/>
              </a:prstGeom>
            </p:spPr>
          </p:pic>
          <p:pic>
            <p:nvPicPr>
              <p:cNvPr id="51207" name="그림 51206">
                <a:extLst>
                  <a:ext uri="{FF2B5EF4-FFF2-40B4-BE49-F238E27FC236}">
                    <a16:creationId xmlns:a16="http://schemas.microsoft.com/office/drawing/2014/main" id="{8999C0A7-1FAE-44A9-9EE2-1204AF01E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3996" y="-6661256"/>
                <a:ext cx="1838325" cy="2486025"/>
              </a:xfrm>
              <a:prstGeom prst="rect">
                <a:avLst/>
              </a:prstGeom>
            </p:spPr>
          </p:pic>
          <p:pic>
            <p:nvPicPr>
              <p:cNvPr id="51211" name="그림 51210" descr="우산, 쥐고있는, 스키타기이(가) 표시된 사진&#10;&#10;자동 생성된 설명">
                <a:extLst>
                  <a:ext uri="{FF2B5EF4-FFF2-40B4-BE49-F238E27FC236}">
                    <a16:creationId xmlns:a16="http://schemas.microsoft.com/office/drawing/2014/main" id="{BC51C880-9135-4C45-AD5B-9C5EC2A70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5886" y="-6799368"/>
                <a:ext cx="1955301" cy="2762250"/>
              </a:xfrm>
              <a:prstGeom prst="rect">
                <a:avLst/>
              </a:prstGeom>
            </p:spPr>
          </p:pic>
          <p:sp>
            <p:nvSpPr>
              <p:cNvPr id="51212" name="화살표: 오른쪽 51211">
                <a:extLst>
                  <a:ext uri="{FF2B5EF4-FFF2-40B4-BE49-F238E27FC236}">
                    <a16:creationId xmlns:a16="http://schemas.microsoft.com/office/drawing/2014/main" id="{C68FAC7C-0573-49EB-B559-82E66481E6F5}"/>
                  </a:ext>
                </a:extLst>
              </p:cNvPr>
              <p:cNvSpPr/>
              <p:nvPr/>
            </p:nvSpPr>
            <p:spPr>
              <a:xfrm rot="19404493">
                <a:off x="6063674" y="-4605122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화살표: 오른쪽 76">
                <a:extLst>
                  <a:ext uri="{FF2B5EF4-FFF2-40B4-BE49-F238E27FC236}">
                    <a16:creationId xmlns:a16="http://schemas.microsoft.com/office/drawing/2014/main" id="{F277EDAC-21FA-4940-9058-25B09B1A2211}"/>
                  </a:ext>
                </a:extLst>
              </p:cNvPr>
              <p:cNvSpPr/>
              <p:nvPr/>
            </p:nvSpPr>
            <p:spPr>
              <a:xfrm rot="13500000">
                <a:off x="3232866" y="-4485089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화살표: 오른쪽 77">
                <a:extLst>
                  <a:ext uri="{FF2B5EF4-FFF2-40B4-BE49-F238E27FC236}">
                    <a16:creationId xmlns:a16="http://schemas.microsoft.com/office/drawing/2014/main" id="{0C445167-2C6E-4F68-968D-A0521DB54BD8}"/>
                  </a:ext>
                </a:extLst>
              </p:cNvPr>
              <p:cNvSpPr/>
              <p:nvPr/>
            </p:nvSpPr>
            <p:spPr>
              <a:xfrm rot="16200000">
                <a:off x="4746448" y="-5339494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13" name="TextBox 51212">
                <a:extLst>
                  <a:ext uri="{FF2B5EF4-FFF2-40B4-BE49-F238E27FC236}">
                    <a16:creationId xmlns:a16="http://schemas.microsoft.com/office/drawing/2014/main" id="{6737E815-8225-4BE7-9A16-566F26AB6517}"/>
                  </a:ext>
                </a:extLst>
              </p:cNvPr>
              <p:cNvSpPr txBox="1"/>
              <p:nvPr/>
            </p:nvSpPr>
            <p:spPr>
              <a:xfrm>
                <a:off x="1763762" y="-422923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특성 부여 상인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DBC0E70-B591-4815-A8A5-4564542C3253}"/>
                  </a:ext>
                </a:extLst>
              </p:cNvPr>
              <p:cNvSpPr txBox="1"/>
              <p:nvPr/>
            </p:nvSpPr>
            <p:spPr>
              <a:xfrm>
                <a:off x="7770520" y="-399526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암흑  상인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3CB88BB-BF82-4C69-8EB7-0ACC881D3EC4}"/>
                  </a:ext>
                </a:extLst>
              </p:cNvPr>
              <p:cNvSpPr txBox="1"/>
              <p:nvPr/>
            </p:nvSpPr>
            <p:spPr>
              <a:xfrm>
                <a:off x="4924426" y="-5614588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무기 강화 상인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B25C9A4-FF33-419C-B745-222695076AD7}"/>
                  </a:ext>
                </a:extLst>
              </p:cNvPr>
              <p:cNvSpPr txBox="1"/>
              <p:nvPr/>
            </p:nvSpPr>
            <p:spPr>
              <a:xfrm>
                <a:off x="4958754" y="-155408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일반  상인</a:t>
                </a:r>
              </a:p>
            </p:txBody>
          </p:sp>
          <p:sp>
            <p:nvSpPr>
              <p:cNvPr id="51214" name="직사각형 51213">
                <a:extLst>
                  <a:ext uri="{FF2B5EF4-FFF2-40B4-BE49-F238E27FC236}">
                    <a16:creationId xmlns:a16="http://schemas.microsoft.com/office/drawing/2014/main" id="{6147ED21-E30C-4942-84D7-B3327824A255}"/>
                  </a:ext>
                </a:extLst>
              </p:cNvPr>
              <p:cNvSpPr/>
              <p:nvPr/>
            </p:nvSpPr>
            <p:spPr>
              <a:xfrm>
                <a:off x="171451" y="-7791450"/>
                <a:ext cx="10896598" cy="67333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0648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0FA43-C9FC-405E-8C4B-40DAB7FC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</a:t>
            </a:r>
            <a:r>
              <a:rPr lang="en-US" altLang="ko-KR" dirty="0"/>
              <a:t>&amp; </a:t>
            </a:r>
            <a:r>
              <a:rPr lang="ko-KR" altLang="en-US" dirty="0"/>
              <a:t>무기 </a:t>
            </a:r>
            <a:r>
              <a:rPr lang="en-US" altLang="ko-KR" dirty="0"/>
              <a:t>&amp; </a:t>
            </a:r>
            <a:r>
              <a:rPr lang="ko-KR" altLang="en-US" dirty="0"/>
              <a:t>인벤토리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F4B15-62C4-413E-8ABA-89D08A4B0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기존의 유저가 획득하던 특성을 무기에 부여되는 강화요소로 사용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인벤토리가 생기며 무기</a:t>
            </a:r>
            <a:r>
              <a:rPr lang="en-US" altLang="ko-KR" dirty="0"/>
              <a:t>, </a:t>
            </a:r>
            <a:r>
              <a:rPr lang="ko-KR" altLang="en-US" dirty="0"/>
              <a:t>소비아이템을 넣어 두어 사용할  수 있음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무기는 기본으로 특성을 하나만 가질 수 있지만 동일 등급의 무기를 활용해 강화하면 특성을 최대 </a:t>
            </a:r>
            <a:r>
              <a:rPr lang="en-US" altLang="ko-KR" dirty="0"/>
              <a:t>2</a:t>
            </a:r>
            <a:r>
              <a:rPr lang="ko-KR" altLang="en-US" dirty="0"/>
              <a:t>개까지 가질 수 있음</a:t>
            </a:r>
          </a:p>
        </p:txBody>
      </p:sp>
    </p:spTree>
    <p:extLst>
      <p:ext uri="{BB962C8B-B14F-4D97-AF65-F5344CB8AC3E}">
        <p14:creationId xmlns:p14="http://schemas.microsoft.com/office/powerpoint/2010/main" val="2916326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시스템과 함께 무기를 강화하는 방법을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404938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3717925"/>
            <a:ext cx="4162159" cy="2174875"/>
          </a:xfrm>
        </p:spPr>
      </p:pic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79CC7-D8BF-4712-AC3D-B303C571D2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던전을 클리어 하면 유저는 코인을 획득하며 상인이 등장함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등장하는 상인의 종류는 다양하며 </a:t>
            </a:r>
            <a:r>
              <a:rPr lang="en-US" altLang="ko-KR" sz="1200" dirty="0"/>
              <a:t>50%</a:t>
            </a:r>
            <a:r>
              <a:rPr lang="ko-KR" altLang="en-US" sz="1200" dirty="0"/>
              <a:t>의 확률로 일반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20%</a:t>
            </a:r>
            <a:r>
              <a:rPr lang="ko-KR" altLang="en-US" sz="1200" dirty="0"/>
              <a:t>의 확률로 특성 부여 상인과 무기 강화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10%</a:t>
            </a:r>
            <a:r>
              <a:rPr lang="ko-KR" altLang="en-US" sz="1200" dirty="0"/>
              <a:t>의 확률로 암흑상인이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상인은 아이템 거래만 가능하며 나머지 상인들은 이름에 맞게 다른 기능을 추가로 수행함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암흑 상인은 매우 특수하게 특성 부여와 무기 강화가 모두 가능하며 무기의 특성을 열어주는 작업을 진행 할 수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FE95DF-A458-402F-8620-11E59CA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8" name="내용 개체 틀 17" descr="셔츠, 남자이(가) 표시된 사진&#10;&#10;자동 생성된 설명">
            <a:extLst>
              <a:ext uri="{FF2B5EF4-FFF2-40B4-BE49-F238E27FC236}">
                <a16:creationId xmlns:a16="http://schemas.microsoft.com/office/drawing/2014/main" id="{C3BADCA6-B9B7-490D-B113-71800897F7D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" y="3349223"/>
            <a:ext cx="4770122" cy="3136556"/>
          </a:xfrm>
        </p:spPr>
      </p:pic>
      <p:pic>
        <p:nvPicPr>
          <p:cNvPr id="6" name="내용 개체 틀 5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FD3F0C8C-0E80-4812-B676-B86F189E34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80" y="1329135"/>
            <a:ext cx="1551870" cy="217646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FAD2D26-FBC8-445D-861D-BACAA0085944}"/>
              </a:ext>
            </a:extLst>
          </p:cNvPr>
          <p:cNvGrpSpPr/>
          <p:nvPr/>
        </p:nvGrpSpPr>
        <p:grpSpPr>
          <a:xfrm>
            <a:off x="838200" y="2001085"/>
            <a:ext cx="1551870" cy="800100"/>
            <a:chOff x="1000126" y="1609725"/>
            <a:chExt cx="1573727" cy="8001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7C05B9-474F-4332-AB39-8F9501091B8D}"/>
                </a:ext>
              </a:extLst>
            </p:cNvPr>
            <p:cNvSpPr txBox="1"/>
            <p:nvPr/>
          </p:nvSpPr>
          <p:spPr>
            <a:xfrm>
              <a:off x="1000126" y="1863368"/>
              <a:ext cx="145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던전 클리어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88C773D-FE63-49A3-923C-42DB7CB3A926}"/>
                </a:ext>
              </a:extLst>
            </p:cNvPr>
            <p:cNvSpPr/>
            <p:nvPr/>
          </p:nvSpPr>
          <p:spPr>
            <a:xfrm>
              <a:off x="1000126" y="1609725"/>
              <a:ext cx="1573727" cy="800100"/>
            </a:xfrm>
            <a:prstGeom prst="rightArrow">
              <a:avLst>
                <a:gd name="adj1" fmla="val 64286"/>
                <a:gd name="adj2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DA200E80-E818-4FB2-936E-7596C79BD7D1}"/>
              </a:ext>
            </a:extLst>
          </p:cNvPr>
          <p:cNvSpPr/>
          <p:nvPr/>
        </p:nvSpPr>
        <p:spPr>
          <a:xfrm>
            <a:off x="4246716" y="2818408"/>
            <a:ext cx="1381125" cy="695325"/>
          </a:xfrm>
          <a:prstGeom prst="leftArrow">
            <a:avLst>
              <a:gd name="adj1" fmla="val 58219"/>
              <a:gd name="adj2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랜덤으로 무기 가져옴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6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8A83-2876-4780-B876-FC3C152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중립 구조물의 다양화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19E16-7DA0-4399-AF7C-A760BDE2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E8B9BD-F636-47E6-93A5-16A5198AF8E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8C1B96-67C9-49B6-9EB1-CFBF1564F86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AC77C6-20C8-4D36-979A-61B8D8EE26F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C6253-827B-494F-9B6B-35F1C6D06DF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031710-936E-4693-B9AF-8A80660AC60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4EA8C2-B04A-4556-8435-8B01530AA6D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3D5744-D4C4-4A59-A6EF-A56DF04E58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75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0564"/>
              </p:ext>
            </p:extLst>
          </p:nvPr>
        </p:nvGraphicFramePr>
        <p:xfrm>
          <a:off x="419100" y="1270000"/>
          <a:ext cx="11318810" cy="5062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초능력자가 된 느낌을 액션을 통해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자유로운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플레이를 반복적으로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  <a:tr h="506646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38005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" y="1270001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71494" y="1270000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23925" y="1338263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23925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28694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33463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38232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62350" y="1338263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62350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586835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E35A6-DC07-4655-9C10-8D0F18AD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059CB-83D1-465F-A84B-5BC1BDD3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몬스터가 유저가 사용하는 아이템을 최대 하나 소지할 수 있도록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손에 물약을 들고 있는 몬스터가 갑자기 플레이어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일정 체력이 낮아 </a:t>
            </a:r>
            <a:r>
              <a:rPr lang="ko-KR" altLang="en-US" sz="1200" dirty="0" err="1"/>
              <a:t>졌을때</a:t>
            </a:r>
            <a:r>
              <a:rPr lang="ko-KR" altLang="en-US" sz="1200" dirty="0"/>
              <a:t> 직접 물약을 사용해 회복하듯 똑똑한 </a:t>
            </a:r>
            <a:r>
              <a:rPr lang="en-US" altLang="ko-KR" sz="1200" dirty="0"/>
              <a:t>ai</a:t>
            </a:r>
            <a:r>
              <a:rPr lang="ko-KR" altLang="en-US" sz="1200" dirty="0"/>
              <a:t>를 만드는 것이 목표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고급 몬스터는 특징이 되는 스킬을 가지게 되고 일반 공격 보다 높은 우선순위로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공격은 모두 스킬로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스킬을 각 패턴에 맞게 </a:t>
            </a:r>
            <a:r>
              <a:rPr lang="ko-KR" altLang="en-US" sz="1200" dirty="0" err="1"/>
              <a:t>시전된다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패턴을 실행한 후에는 짧은 시간 경직상태가 되어 다음 공격을 준비하는 시간을 가진다</a:t>
            </a:r>
            <a:r>
              <a:rPr lang="en-US" altLang="ko-KR" sz="1200" dirty="0"/>
              <a:t>. (</a:t>
            </a:r>
            <a:r>
              <a:rPr lang="ko-KR" altLang="en-US" sz="1200" dirty="0"/>
              <a:t>동시에 유저는 보스의 공격을 </a:t>
            </a:r>
            <a:r>
              <a:rPr lang="ko-KR" altLang="en-US" sz="1200" dirty="0" err="1"/>
              <a:t>신경쓰지않고</a:t>
            </a:r>
            <a:r>
              <a:rPr lang="ko-KR" altLang="en-US" sz="1200" dirty="0"/>
              <a:t> 편안하게 딜을 넣을 수 있는 시간이 된다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대신 높은 체력에 조금씩 다른 페이크 동작으로 높은 공략 난이도를 구현하려고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BB9F9A-71DA-48B9-A1CE-D346A531D6F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F61B7F-8E5A-41E7-ADF8-BDC4587DE63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0BFEE-D00B-4F6B-8EE9-1ED9AB65C408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D81207-5E9E-4D79-9010-20E8D1450AE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74FBA-2EFA-47BF-95C9-9B6B2AE16B3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A0EE6-3A96-4218-87C5-572D6A7717D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51B80E-425E-4B62-910D-388DAB5FE4D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021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848FC-FE4A-4072-A930-7A9DAD67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무기의 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9832A6-3BA1-4EEA-BC7F-82386C7E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무기에 대한 추가 정보</a:t>
            </a:r>
            <a:r>
              <a:rPr lang="en-US" altLang="ko-KR" sz="1400" dirty="0"/>
              <a:t>,  </a:t>
            </a:r>
            <a:r>
              <a:rPr lang="ko-KR" altLang="en-US" sz="1400" dirty="0"/>
              <a:t>근접 무기의 공격력에 범주를 주려고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최저 공격력과 최대 공격력으로 범주를 만들고 치명타 확률을 무기에 부여하도록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무기의 성능을 판별하는 기준은 평균 공격력으로 책정되며 부가적으로 치명타 확률이 몇 </a:t>
            </a:r>
            <a:r>
              <a:rPr lang="en-US" altLang="ko-KR" sz="1400" dirty="0"/>
              <a:t>%</a:t>
            </a:r>
            <a:r>
              <a:rPr lang="ko-KR" altLang="en-US" sz="1400" dirty="0"/>
              <a:t>인지가 반영된다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경우 공격력의 범주가 없고 </a:t>
            </a:r>
            <a:r>
              <a:rPr lang="ko-KR" altLang="en-US" sz="1400" dirty="0" err="1"/>
              <a:t>평균데미지가</a:t>
            </a:r>
            <a:r>
              <a:rPr lang="ko-KR" altLang="en-US" sz="1400" dirty="0"/>
              <a:t> 동급의 근거리 무기보다 높게 설정한다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대신 치명타 확률을 </a:t>
            </a:r>
            <a:r>
              <a:rPr lang="ko-KR" altLang="en-US" sz="1400" dirty="0" err="1"/>
              <a:t>척용하지</a:t>
            </a:r>
            <a:r>
              <a:rPr lang="ko-KR" altLang="en-US" sz="1400" dirty="0"/>
              <a:t> 않을 예정이며 특성을 무기에 추가하는 것 또한 근접 무기는 </a:t>
            </a:r>
            <a:r>
              <a:rPr lang="en-US" altLang="ko-KR" sz="1400" dirty="0"/>
              <a:t>2</a:t>
            </a:r>
            <a:r>
              <a:rPr lang="ko-KR" altLang="en-US" sz="1400" dirty="0"/>
              <a:t>개 까지 원거리 무기는 </a:t>
            </a:r>
            <a:r>
              <a:rPr lang="en-US" altLang="ko-KR" sz="1400" dirty="0"/>
              <a:t>1</a:t>
            </a:r>
            <a:r>
              <a:rPr lang="ko-KR" altLang="en-US" sz="1400" dirty="0"/>
              <a:t>개가 최대로 부여가능한 특성 개수로 지정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성능이 좋지만 사용횟수에 제한을 두는 방식으로 </a:t>
            </a:r>
            <a:r>
              <a:rPr lang="ko-KR" altLang="en-US" sz="1400" dirty="0" err="1"/>
              <a:t>납용을</a:t>
            </a:r>
            <a:r>
              <a:rPr lang="ko-KR" altLang="en-US" sz="1400" dirty="0"/>
              <a:t> 방지 </a:t>
            </a:r>
            <a:r>
              <a:rPr lang="en-US" altLang="ko-KR" sz="1400" dirty="0"/>
              <a:t>( </a:t>
            </a:r>
            <a:r>
              <a:rPr lang="ko-KR" altLang="en-US" sz="1400" dirty="0"/>
              <a:t>탄을 사용해 전투를 진행</a:t>
            </a:r>
            <a:r>
              <a:rPr lang="en-US" altLang="ko-KR" sz="1400" dirty="0"/>
              <a:t>, </a:t>
            </a:r>
            <a:r>
              <a:rPr lang="ko-KR" altLang="en-US" sz="1400" dirty="0"/>
              <a:t>탄이 없으면 </a:t>
            </a:r>
            <a:r>
              <a:rPr lang="ko-KR" altLang="en-US" sz="1400" dirty="0" err="1"/>
              <a:t>기본탄의</a:t>
            </a:r>
            <a:r>
              <a:rPr lang="ko-KR" altLang="en-US" sz="1400" dirty="0"/>
              <a:t> 경우 재사용 대기시간이후 다시 충전되도록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 보다 근거리 무기를 적극적으로 사용하는 액션성을 강조한 전투를 유저가 플레이하도록 유도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무기에 소비 아이템인 탄에 특수 효과를 부여하는 방식으로 추가 특성 보완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E6AF-1D80-41DD-83EF-F5758C89420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687CCB-C567-4064-A754-C7D533FEC207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41F76-F11E-4099-B93C-21C939D8AB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2413E-BBAA-47DA-A6D7-A8E8D20569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307284-6512-44ED-B89F-B2BA314D855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147AA4-3AE0-4A88-80B4-DBDC9603826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6E309-BD4E-4C5F-9C56-947899A2292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38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77B5-A3C9-45D6-B451-3D355649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제한사항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EFE34-5260-468C-862C-3F3E8F196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소비하면 유저가 직접 회복을 하지 않는 이상 회복되지 않던 </a:t>
            </a:r>
            <a:r>
              <a:rPr lang="ko-KR" altLang="en-US" sz="1400" dirty="0" err="1"/>
              <a:t>마나를</a:t>
            </a:r>
            <a:r>
              <a:rPr lang="ko-KR" altLang="en-US" sz="1400" dirty="0"/>
              <a:t> 자동으로 회복이 되도록 변경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일부 캐릭터에만 있던 </a:t>
            </a:r>
            <a:r>
              <a:rPr lang="ko-KR" altLang="en-US" sz="1400" dirty="0" err="1"/>
              <a:t>회피스킬을</a:t>
            </a:r>
            <a:r>
              <a:rPr lang="ko-KR" altLang="en-US" sz="1400" dirty="0"/>
              <a:t> 모든 캐릭터가 사용가능 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캐릭터에게 </a:t>
            </a:r>
            <a:r>
              <a:rPr lang="ko-KR" altLang="en-US" sz="1400" dirty="0" err="1"/>
              <a:t>회피스킬</a:t>
            </a:r>
            <a:r>
              <a:rPr lang="ko-KR" altLang="en-US" sz="1400" dirty="0"/>
              <a:t> 이외에 다른 각 캐릭터의 특징이 될 스킬을 부여함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자동으로 회복되는 </a:t>
            </a:r>
            <a:r>
              <a:rPr lang="ko-KR" altLang="en-US" sz="1400" dirty="0" err="1"/>
              <a:t>마나와</a:t>
            </a:r>
            <a:r>
              <a:rPr lang="ko-KR" altLang="en-US" sz="1400" dirty="0"/>
              <a:t> 회피 스킬을 통해 액션성을 부여하려고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159711-2758-4B34-B6E6-BBFD81DE80C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E197C0-58DB-4D35-BF4C-8937A42C692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C26AC9-4941-40CA-AF1B-6C8D598A1A1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C1F4F0-44E6-4168-8202-33BD4650BB1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530889-4E1F-4752-8A40-08135670DE5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F12433-1C27-4165-AFAD-23AD71E4069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2CA87C-D6A9-4B7C-BC69-428419B3F7AF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8567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A478E-1265-404B-8FAA-70254980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69E80-23F4-49B8-90B4-5291E2DF6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특성기능을 플레이어 캐릭터에 적용하던 방식을 무기로 변경</a:t>
            </a:r>
            <a:endParaRPr lang="en-US" altLang="ko-KR" dirty="0"/>
          </a:p>
          <a:p>
            <a:r>
              <a:rPr lang="ko-KR" altLang="en-US" dirty="0"/>
              <a:t>하나의 무기가 최대 두개의 특성을 가질 수 있도록 변경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57A84B-6D61-4493-98F5-0A68BA550FE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0F1DB7-2343-4859-8C24-846BEE7333D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E3D232-716A-4EC0-BEEC-024946DFF41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7F951D-A1D4-4C23-9D67-C7F3D4CCA99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11CCEE-0CF8-4E1B-8213-1EF2FA91CF9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7BF3F1-2532-4990-8403-1EAF55B3C35A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3ACB8-7996-4A8C-9C72-A2AD8CBD9C56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0716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상점과 포탈</a:t>
            </a:r>
            <a:r>
              <a:rPr lang="en-US" altLang="ko-KR" sz="1400" dirty="0"/>
              <a:t> </a:t>
            </a:r>
            <a:r>
              <a:rPr lang="ko-KR" altLang="en-US" sz="1400" dirty="0"/>
              <a:t>등 제거함</a:t>
            </a:r>
            <a:endParaRPr lang="en-US" altLang="ko-KR" sz="1400" dirty="0"/>
          </a:p>
          <a:p>
            <a:r>
              <a:rPr lang="ko-KR" altLang="en-US" sz="1400" dirty="0"/>
              <a:t>상점 대신 상인을 방을 클리어 하면 항상 등장하도록 함</a:t>
            </a:r>
            <a:endParaRPr lang="en-US" altLang="ko-KR" sz="1400" dirty="0"/>
          </a:p>
          <a:p>
            <a:r>
              <a:rPr lang="ko-KR" altLang="en-US" sz="1400" dirty="0"/>
              <a:t>포탈은 보스를 처치하면 등장하도록 변경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21E96E-CAF0-4C2B-956C-908C21A141E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27B0F-3AB2-4F44-BF0B-7E5D7B8A79B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7D4B93-E979-48D5-A623-8F6E2A8D59C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EA1A9-5BD1-4D84-AA60-940A9A82436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F3BAE9-0188-4AAB-8D53-1CB289E52FA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1AC9AB-8CD9-4B1A-931B-9CC35DFB3F3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3A23C-EB9B-46B8-AA9B-6AE21F80A87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7DD469-0141-4B10-B87E-A0D8E2DEE49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A20E38-0A6C-468B-9820-85CDF07DFB5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DA1C9-16E3-40CF-9D7F-1E6B5F1676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8B559D-160B-4BD8-9434-2204F0B7044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88CC0C-E14C-4559-B69C-E24AA5748E6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D9533-3E1D-4188-95FE-9E4DCDA35AE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63BA3-FE75-4AB1-A1FB-A1F2FD36EA1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02BB6-9766-4756-B55E-C9E3DE40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강화 요소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12121E-9D43-4115-9241-AC5F80C6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강화 요소에 편의성 기능을 함께 강화하도록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칸수 증가</a:t>
            </a:r>
            <a:r>
              <a:rPr lang="en-US" altLang="ko-KR" dirty="0"/>
              <a:t>, </a:t>
            </a:r>
            <a:r>
              <a:rPr lang="ko-KR" altLang="en-US" dirty="0"/>
              <a:t>상인 판매 아이템 가격 할인율 증가 등등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3B16B6-218F-4084-B7E6-6448634DCDD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CBE0AF-DCF6-403E-A2CD-9C135D82460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B16310-88D6-4068-898C-7B829502DD0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117280-8EB7-41D4-BDEF-960427EB740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3BE2BA-5AD4-41F2-B87B-F2DB79D046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B784BC-4706-45CD-AE78-4E37F9281EF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A83133-BA0E-4298-9D77-FA9C8B36707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8573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F7AB4-C5BE-44E4-9CA8-1D1D5393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3CC56-CD78-4ABA-81C9-9FC6E504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스테이지 클리어 또는 구조물 시너지 효과 등 게임에 숨겨진 요소나 특정 목표치를 달성한 경우 유저에게 사용가능한 유료재화 또는 게임내 일반 재화를 </a:t>
            </a:r>
            <a:r>
              <a:rPr lang="ko-KR" altLang="en-US" sz="1400" dirty="0" err="1"/>
              <a:t>지금하는</a:t>
            </a:r>
            <a:r>
              <a:rPr lang="ko-KR" altLang="en-US" sz="1400" dirty="0"/>
              <a:t> 시스템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 플레이에 동기부여를 목적으로 사용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11838D-4974-469B-BED1-A5FCB738268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8B98F3-C29B-421C-A35A-1F7CD0047A3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5F0053-1FD3-4E9E-A82C-0266224236E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19B969-90B3-4DD4-924E-4D3E4670549A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836A0C-3C12-4418-B575-95AF36BE849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E3F382-DEE9-4F68-B7EC-4E8518AC7C8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129D90-794F-4933-91EC-3095A8CF238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569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2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18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6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616D1D-17A5-41FD-8D3E-5DF3DC260F4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C61A30-92FA-466B-8645-161829B8525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9B01C2-90D6-466F-A535-19AD0621DD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3C73F-6D9B-42F8-932C-76E1CBFCD0C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35394-5ED8-4D21-B46F-F3811D5A272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24F87F-CF74-4C0D-B90A-4458EC22817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C7E011-E398-4C9B-BABE-53CC220F6689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9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3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1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33CF5D2-FC33-425A-AA09-19D99971169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2" y="1189038"/>
            <a:ext cx="4122736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351794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좁은 방에서 날라오는 탄을 피하며 적을 처치하기에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7C4D0DB8-D404-4A84-8FB1-4BABAAA6057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FD9CD4-115D-43F6-AC18-8C6EA463357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0FB505-3691-4895-820F-2F25BB798B4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264197-9443-4326-AC1B-E1721CBF70F3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FE953-EF28-400F-963A-08CA7F7932F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18D7B4-10E6-4855-A2D5-95A0F45923C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73D590-B82D-4BC8-B131-559DB9DBF14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00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정보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EF716D0-63CF-4CD8-AE39-C10CAC4B05E5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7" name="그림 6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F10152E-DC25-40D4-9AC8-3FB875B91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7F2B34-0FE2-41C4-A86B-D9FB66942DFA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3ABEA35-D97E-4FB9-830E-2349C4DBD362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69D3F17-E02D-4CD7-ABA2-4D266E746B1E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997E00-BC43-404D-9F5A-BB3E0FA7D27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72BB0F-34CA-4B55-B949-F32AE12FA11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4BCD17-FB47-4576-B4DA-4CCEEB14E2D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B0CF8F-CCA7-494F-9ED4-16A063F344E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635726-8F72-40B7-B1A1-B0483BCCC28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D95D2-3A5A-43D4-AFA5-2E69E076CAB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762FC-0B26-4010-9B25-367A385A2C4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25F5A574-5224-4CFE-BE4F-4FF178E0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25689" y="2699693"/>
            <a:ext cx="5324497" cy="2652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D11505-740A-460F-B2BC-AF4F5BFFB6C8}"/>
              </a:ext>
            </a:extLst>
          </p:cNvPr>
          <p:cNvSpPr/>
          <p:nvPr/>
        </p:nvSpPr>
        <p:spPr>
          <a:xfrm>
            <a:off x="896984" y="3950031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04FFE-81AE-40E7-98C4-BD94DCA3E9CC}"/>
              </a:ext>
            </a:extLst>
          </p:cNvPr>
          <p:cNvSpPr/>
          <p:nvPr/>
        </p:nvSpPr>
        <p:spPr>
          <a:xfrm>
            <a:off x="4351736" y="4664526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BC02E-39A0-4FE6-B3F3-E537C0904C99}"/>
              </a:ext>
            </a:extLst>
          </p:cNvPr>
          <p:cNvSpPr/>
          <p:nvPr/>
        </p:nvSpPr>
        <p:spPr>
          <a:xfrm>
            <a:off x="5191754" y="4104168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CF565-3066-44B4-934C-0E4398D30506}"/>
              </a:ext>
            </a:extLst>
          </p:cNvPr>
          <p:cNvSpPr/>
          <p:nvPr/>
        </p:nvSpPr>
        <p:spPr>
          <a:xfrm>
            <a:off x="4925331" y="4608352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5FE96-1DF1-4DF1-BBAB-5AC3549B18A5}"/>
              </a:ext>
            </a:extLst>
          </p:cNvPr>
          <p:cNvSpPr/>
          <p:nvPr/>
        </p:nvSpPr>
        <p:spPr>
          <a:xfrm>
            <a:off x="5345339" y="2768651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53D52-ACEF-401A-873A-AAAA36424D21}"/>
              </a:ext>
            </a:extLst>
          </p:cNvPr>
          <p:cNvSpPr/>
          <p:nvPr/>
        </p:nvSpPr>
        <p:spPr>
          <a:xfrm>
            <a:off x="583506" y="2694826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E3D42B-D0CA-4E9E-9112-B675F50E8800}"/>
              </a:ext>
            </a:extLst>
          </p:cNvPr>
          <p:cNvGrpSpPr/>
          <p:nvPr/>
        </p:nvGrpSpPr>
        <p:grpSpPr>
          <a:xfrm>
            <a:off x="5050706" y="5709508"/>
            <a:ext cx="2142887" cy="685571"/>
            <a:chOff x="6847733" y="4924425"/>
            <a:chExt cx="3334492" cy="1066800"/>
          </a:xfrm>
        </p:grpSpPr>
        <p:pic>
          <p:nvPicPr>
            <p:cNvPr id="13" name="그림 12" descr="컴퓨터이(가) 표시된 사진&#10;&#10;자동 생성된 설명">
              <a:extLst>
                <a:ext uri="{FF2B5EF4-FFF2-40B4-BE49-F238E27FC236}">
                  <a16:creationId xmlns:a16="http://schemas.microsoft.com/office/drawing/2014/main" id="{A238895E-B692-4E3C-8D73-7D537371A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14" name="그림 13" descr="컴퓨터이(가) 표시된 사진&#10;&#10;자동 생성된 설명">
              <a:extLst>
                <a:ext uri="{FF2B5EF4-FFF2-40B4-BE49-F238E27FC236}">
                  <a16:creationId xmlns:a16="http://schemas.microsoft.com/office/drawing/2014/main" id="{C4B8C813-4C3E-4D10-875D-1AB5D29E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15" name="그림 14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907B166-31CA-46F6-BA03-CA133136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16" name="표 28">
            <a:extLst>
              <a:ext uri="{FF2B5EF4-FFF2-40B4-BE49-F238E27FC236}">
                <a16:creationId xmlns:a16="http://schemas.microsoft.com/office/drawing/2014/main" id="{25390329-7445-432A-BA19-C5516D2E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09007"/>
              </p:ext>
            </p:extLst>
          </p:nvPr>
        </p:nvGraphicFramePr>
        <p:xfrm>
          <a:off x="7051004" y="3975615"/>
          <a:ext cx="3643992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7" name="표 28">
            <a:extLst>
              <a:ext uri="{FF2B5EF4-FFF2-40B4-BE49-F238E27FC236}">
                <a16:creationId xmlns:a16="http://schemas.microsoft.com/office/drawing/2014/main" id="{86A2F560-04E7-4AB1-A5DA-19727637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51869"/>
              </p:ext>
            </p:extLst>
          </p:nvPr>
        </p:nvGraphicFramePr>
        <p:xfrm>
          <a:off x="2852274" y="5510441"/>
          <a:ext cx="2146168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8" name="표 28">
            <a:extLst>
              <a:ext uri="{FF2B5EF4-FFF2-40B4-BE49-F238E27FC236}">
                <a16:creationId xmlns:a16="http://schemas.microsoft.com/office/drawing/2014/main" id="{2513D9D2-6E1D-4F0B-BAB5-A405D78E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41529"/>
              </p:ext>
            </p:extLst>
          </p:nvPr>
        </p:nvGraphicFramePr>
        <p:xfrm>
          <a:off x="7314788" y="4972470"/>
          <a:ext cx="4000499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9" name="표 28">
            <a:extLst>
              <a:ext uri="{FF2B5EF4-FFF2-40B4-BE49-F238E27FC236}">
                <a16:creationId xmlns:a16="http://schemas.microsoft.com/office/drawing/2014/main" id="{5EB6989D-ED54-4020-9670-241C2140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1118"/>
              </p:ext>
            </p:extLst>
          </p:nvPr>
        </p:nvGraphicFramePr>
        <p:xfrm>
          <a:off x="494002" y="5531441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20" name="표 28">
            <a:extLst>
              <a:ext uri="{FF2B5EF4-FFF2-40B4-BE49-F238E27FC236}">
                <a16:creationId xmlns:a16="http://schemas.microsoft.com/office/drawing/2014/main" id="{28C63E4B-7FCA-4FA0-8F19-A64E9659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0208"/>
              </p:ext>
            </p:extLst>
          </p:nvPr>
        </p:nvGraphicFramePr>
        <p:xfrm>
          <a:off x="482852" y="1547258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E4CC80E-648D-473A-AB6A-78E9D92A603C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 flipV="1">
            <a:off x="5712810" y="2936720"/>
            <a:ext cx="1099139" cy="10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FF83A-5E94-4246-9827-888C785DC009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rot="5400000" flipH="1" flipV="1">
            <a:off x="1113970" y="2297244"/>
            <a:ext cx="405888" cy="3892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3883E9-0E2C-4B4F-8DB0-C567A26394E6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1269465" y="5233820"/>
            <a:ext cx="485856" cy="109385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BDDC826-003D-490C-BAD0-92257A697B22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4139168" y="5011074"/>
            <a:ext cx="285557" cy="7131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98B7FEA-DB30-44E0-AFE0-814ED12A57C1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16200000" flipH="1">
            <a:off x="6234426" y="4339433"/>
            <a:ext cx="138739" cy="202198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179343C-F4BF-424F-B7A5-916DDF915F37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5765349" y="4384347"/>
            <a:ext cx="1285655" cy="38594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52214A-E29B-419A-864F-9CF6ECF98E20}"/>
              </a:ext>
            </a:extLst>
          </p:cNvPr>
          <p:cNvGrpSpPr/>
          <p:nvPr/>
        </p:nvGrpSpPr>
        <p:grpSpPr>
          <a:xfrm>
            <a:off x="9510957" y="5655550"/>
            <a:ext cx="1848347" cy="817010"/>
            <a:chOff x="8953950" y="5145316"/>
            <a:chExt cx="1848347" cy="817010"/>
          </a:xfrm>
        </p:grpSpPr>
        <p:pic>
          <p:nvPicPr>
            <p:cNvPr id="30" name="그림 29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74571339-4EBA-45A6-9AF2-234873B91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33026-3075-482D-ADB7-4FED7965FF25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596AB7B6-772A-4B59-A2B0-1E4B8FCD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2574334" y="1204782"/>
            <a:ext cx="899804" cy="10520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039E3-544D-4C40-BC50-F812AC100294}"/>
              </a:ext>
            </a:extLst>
          </p:cNvPr>
          <p:cNvSpPr/>
          <p:nvPr/>
        </p:nvSpPr>
        <p:spPr>
          <a:xfrm>
            <a:off x="2574334" y="1512224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7B5583-C212-42D9-AB50-7A7FEF16AB4A}"/>
              </a:ext>
            </a:extLst>
          </p:cNvPr>
          <p:cNvSpPr/>
          <p:nvPr/>
        </p:nvSpPr>
        <p:spPr>
          <a:xfrm>
            <a:off x="2831189" y="1836667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A3087E-3B31-426F-B907-5AD6DE43432B}"/>
              </a:ext>
            </a:extLst>
          </p:cNvPr>
          <p:cNvSpPr txBox="1"/>
          <p:nvPr/>
        </p:nvSpPr>
        <p:spPr>
          <a:xfrm>
            <a:off x="3545527" y="1549530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83C181-6DB7-483F-AC37-A91E93318A91}"/>
              </a:ext>
            </a:extLst>
          </p:cNvPr>
          <p:cNvSpPr/>
          <p:nvPr/>
        </p:nvSpPr>
        <p:spPr>
          <a:xfrm>
            <a:off x="3187937" y="32367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E61670-1FED-476A-8EA3-D63E7BB776E6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rot="16200000" flipV="1">
            <a:off x="2708569" y="2572480"/>
            <a:ext cx="979912" cy="3485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C85CD1-59FC-4CBD-A7C0-B906E7724AC9}"/>
              </a:ext>
            </a:extLst>
          </p:cNvPr>
          <p:cNvSpPr/>
          <p:nvPr/>
        </p:nvSpPr>
        <p:spPr>
          <a:xfrm>
            <a:off x="3474139" y="1197504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A6436B9D-8B91-42CD-AF23-4DC522FD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042"/>
              </p:ext>
            </p:extLst>
          </p:nvPr>
        </p:nvGraphicFramePr>
        <p:xfrm>
          <a:off x="6811949" y="2375094"/>
          <a:ext cx="3643992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F8F235-4831-430E-A86F-B7EC0DFD49C4}"/>
              </a:ext>
            </a:extLst>
          </p:cNvPr>
          <p:cNvSpPr/>
          <p:nvPr/>
        </p:nvSpPr>
        <p:spPr>
          <a:xfrm>
            <a:off x="4678694" y="2735672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8">
            <a:extLst>
              <a:ext uri="{FF2B5EF4-FFF2-40B4-BE49-F238E27FC236}">
                <a16:creationId xmlns:a16="http://schemas.microsoft.com/office/drawing/2014/main" id="{D282A59D-A9AF-41D9-B301-791D4657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24959"/>
              </p:ext>
            </p:extLst>
          </p:nvPr>
        </p:nvGraphicFramePr>
        <p:xfrm>
          <a:off x="3602583" y="191655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ABBED18C-90D8-44B3-A4FE-F81C25B0E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140453"/>
              </p:ext>
            </p:extLst>
          </p:nvPr>
        </p:nvGraphicFramePr>
        <p:xfrm>
          <a:off x="7409408" y="1298285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46" name="그림 45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24787F-7C08-4DE8-A91F-EA85931EFA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7894104" y="1205870"/>
            <a:ext cx="922607" cy="28582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C0680DF-311C-43C5-8E0C-256B43112E7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4988585" y="2218263"/>
            <a:ext cx="392395" cy="64242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 descr="시계이(가) 표시된 사진&#10;&#10;자동 생성된 설명">
            <a:extLst>
              <a:ext uri="{FF2B5EF4-FFF2-40B4-BE49-F238E27FC236}">
                <a16:creationId xmlns:a16="http://schemas.microsoft.com/office/drawing/2014/main" id="{128C25B0-4194-415F-BC90-85C67B0CAB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17666" y="1321201"/>
            <a:ext cx="2083684" cy="133874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8E48D6-4FAF-4FA2-B06F-6147FAC473B1}"/>
              </a:ext>
            </a:extLst>
          </p:cNvPr>
          <p:cNvSpPr/>
          <p:nvPr/>
        </p:nvSpPr>
        <p:spPr>
          <a:xfrm>
            <a:off x="11144016" y="2183372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DA249D84-C5F3-4CE9-81F7-50D05237CC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71321" y="3310433"/>
            <a:ext cx="2894990" cy="591245"/>
          </a:xfrm>
          <a:prstGeom prst="rect">
            <a:avLst/>
          </a:prstGeom>
        </p:spPr>
      </p:pic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0FCC1A1A-E063-4016-A3E8-7EEAED23D1FC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10422586" y="2373715"/>
            <a:ext cx="732948" cy="114048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9E6B68F-B9E8-49A8-A3D2-2CC5C402A55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54FFC-E628-4502-A588-B7B7CB38BEF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6F43C-0F92-4630-85B8-07002DFF08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57B9A8-CF72-4A01-A2F9-54200C96473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1926493-17D9-48C3-BA05-971BA21B333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84A64CC-4C6E-47AB-97DE-133F60B4353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1AC967E-C8B6-4FD1-A3B2-386ABC93A41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86D6D-EB12-4D2C-8BC2-D677FC22332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FF2082-2D58-4A31-A244-67C60BDE1B7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3FA78C-2A13-4946-93B1-1F731EAA151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FFCCE5-F891-4E8C-824D-85C24E9CEF6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E4A24E-F590-472F-B569-287F32BC4B7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AA1FDC-A7B0-42E4-9719-774033D80D3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BF0ED7-232C-4EB3-8073-F7A79E5D303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79B1485-D64F-4886-AE92-8BED76CD2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2176"/>
              </p:ext>
            </p:extLst>
          </p:nvPr>
        </p:nvGraphicFramePr>
        <p:xfrm>
          <a:off x="419100" y="1270000"/>
          <a:ext cx="113157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156726377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688007661"/>
                    </a:ext>
                  </a:extLst>
                </a:gridCol>
              </a:tblGrid>
              <a:tr h="55415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38560"/>
                  </a:ext>
                </a:extLst>
              </a:tr>
              <a:tr h="2434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87638"/>
                  </a:ext>
                </a:extLst>
              </a:tr>
              <a:tr h="20528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포탈 룸은 층마다 하나씩 만 존재함 </a:t>
                      </a:r>
                      <a:r>
                        <a:rPr lang="en-US" altLang="ko-KR" sz="1200" dirty="0"/>
                        <a:t>(5</a:t>
                      </a:r>
                      <a:r>
                        <a:rPr lang="ko-KR" altLang="en-US" sz="1200" dirty="0"/>
                        <a:t>번째 층마다 포탈 룸은 보스 룸으로 치환됨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시작 룸을 기준으로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) 4</a:t>
                      </a:r>
                      <a:r>
                        <a:rPr lang="ko-KR" altLang="en-US" sz="1200" dirty="0"/>
                        <a:t>방향 중 한 방향을 기준으로 방을 생성해 연결함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차원 배열의 최소 </a:t>
                      </a:r>
                      <a:r>
                        <a:rPr lang="en-US" altLang="ko-KR" sz="1200" dirty="0"/>
                        <a:t>3x3 </a:t>
                      </a: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최대 </a:t>
                      </a:r>
                      <a:r>
                        <a:rPr lang="en-US" altLang="ko-KR" sz="1200" dirty="0"/>
                        <a:t>5x5)</a:t>
                      </a:r>
                      <a:r>
                        <a:rPr lang="ko-KR" altLang="en-US" sz="1200" dirty="0"/>
                        <a:t>에 시작점과 포탈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룸을 배치하고 이후 룸은 아래 표의 데이터를 기반으로 배치됨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배치되는 방의 데이터는 크기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배치 형태만 저장되며 나머지 바닥과 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기타 구조물 들은 그때 그때 리소스를 가져와 배치됨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룸에 배치되는 구조물 정보는 데이터 베이스에 저장되고 특징적으로 룸으로 통하는 문의 경우 인접한 방의 방향으로 문이 생성됨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화면에 표시되는 </a:t>
                      </a:r>
                      <a:r>
                        <a:rPr lang="ko-KR" altLang="en-US" sz="1200" dirty="0" err="1"/>
                        <a:t>미니맵은</a:t>
                      </a:r>
                      <a:r>
                        <a:rPr lang="ko-KR" altLang="en-US" sz="1200" dirty="0"/>
                        <a:t> 전투 시 시야를 방해할 소지가 있어 일시적으로 사라짐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495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9189"/>
              </p:ext>
            </p:extLst>
          </p:nvPr>
        </p:nvGraphicFramePr>
        <p:xfrm>
          <a:off x="431797" y="1270000"/>
          <a:ext cx="5336544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6798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6206885" y="2302985"/>
            <a:ext cx="5406865" cy="1321278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E63289-F2A9-468D-ABC8-868B39EDEEE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7421A6-B6F6-4A83-BB0E-CCCC7C90E51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F504A1-FC09-4FE5-83E4-599A029A281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AD5737-373C-4FD8-8FB2-F1E9E871DA1E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530EFE-0A2B-4DC0-93E9-5520C307D2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631A6F-38FE-424F-A0EE-A178BB09A97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CBDDD6-EE56-4D89-B895-45DFFD32CA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3302</TotalTime>
  <Words>4983</Words>
  <Application>Microsoft Office PowerPoint</Application>
  <PresentationFormat>와이드스크린</PresentationFormat>
  <Paragraphs>973</Paragraphs>
  <Slides>43</Slides>
  <Notes>1</Notes>
  <HiddenSlides>19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시장 조사 자료</vt:lpstr>
      <vt:lpstr>모티브 게임 분석</vt:lpstr>
      <vt:lpstr>간략한 정보</vt:lpstr>
      <vt:lpstr>UI 설명</vt:lpstr>
      <vt:lpstr>캐릭터 시스템</vt:lpstr>
      <vt:lpstr>던전의 배치 방식</vt:lpstr>
      <vt:lpstr>방 종류</vt:lpstr>
      <vt:lpstr>구조물 종류</vt:lpstr>
      <vt:lpstr>무기 &amp; 특성 시스템</vt:lpstr>
      <vt:lpstr>시간을 활용한 스킬 액션</vt:lpstr>
      <vt:lpstr>시간을 활용한 스킬 액션</vt:lpstr>
      <vt:lpstr>모티브 게임과 차별화를 위한 요소</vt:lpstr>
      <vt:lpstr>상인 &amp; 무기 시스템</vt:lpstr>
      <vt:lpstr>상인 &amp; 무기 &amp; 인벤토리 시스템</vt:lpstr>
      <vt:lpstr>무기 시스템</vt:lpstr>
      <vt:lpstr>상인 시스템</vt:lpstr>
      <vt:lpstr>중립 구조물의 다양화</vt:lpstr>
      <vt:lpstr>몬스터 AI</vt:lpstr>
      <vt:lpstr>무기의 시스템 변경</vt:lpstr>
      <vt:lpstr>캐릭터 제한사항 변경</vt:lpstr>
      <vt:lpstr>특성시스템 변경</vt:lpstr>
      <vt:lpstr>방의 종류를 간소화</vt:lpstr>
      <vt:lpstr>인벤토리 추가</vt:lpstr>
      <vt:lpstr>캐릭터 강화 요소 추가</vt:lpstr>
      <vt:lpstr>업적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258</cp:revision>
  <dcterms:created xsi:type="dcterms:W3CDTF">2019-10-07T05:13:37Z</dcterms:created>
  <dcterms:modified xsi:type="dcterms:W3CDTF">2019-11-18T08:44:37Z</dcterms:modified>
</cp:coreProperties>
</file>